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(null)" ContentType="image/x-emf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notesMasterIdLst>
    <p:notesMasterId r:id="rId11"/>
  </p:notesMasterIdLst>
  <p:sldIdLst>
    <p:sldId id="256" r:id="rId2"/>
    <p:sldId id="261" r:id="rId3"/>
    <p:sldId id="263" r:id="rId4"/>
    <p:sldId id="264" r:id="rId5"/>
    <p:sldId id="257" r:id="rId6"/>
    <p:sldId id="262" r:id="rId7"/>
    <p:sldId id="259" r:id="rId8"/>
    <p:sldId id="260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6185"/>
    <p:restoredTop sz="86401"/>
  </p:normalViewPr>
  <p:slideViewPr>
    <p:cSldViewPr snapToGrid="0" snapToObjects="1">
      <p:cViewPr>
        <p:scale>
          <a:sx n="53" d="100"/>
          <a:sy n="53" d="100"/>
        </p:scale>
        <p:origin x="400" y="13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3B7053-0D49-4F48-B259-46B3B15D342E}" type="datetimeFigureOut">
              <a:rPr lang="en-US" smtClean="0"/>
              <a:t>4/30/21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0442E1-0808-EA42-A2E8-57EA630D0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386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442E1-0808-EA42-A2E8-57EA630D09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982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442E1-0808-EA42-A2E8-57EA630D09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94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442E1-0808-EA42-A2E8-57EA630D09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317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442E1-0808-EA42-A2E8-57EA630D09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964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442E1-0808-EA42-A2E8-57EA630D09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075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442E1-0808-EA42-A2E8-57EA630D09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818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442E1-0808-EA42-A2E8-57EA630D09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909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442E1-0808-EA42-A2E8-57EA630D09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73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0442E1-0808-EA42-A2E8-57EA630D09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913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4/30/21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942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4/30/21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6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4/30/21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64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4/30/21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53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4/30/21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915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4/30/21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4/30/21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94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4/30/21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1750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4/30/21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449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4/30/21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1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4/30/21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40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4/30/21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67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png"/><Relationship Id="rId5" Type="http://schemas.openxmlformats.org/officeDocument/2006/relationships/image" Target="../media/image6.(null)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4178F-8AB2-2444-8CC1-7D923C939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/>
          <a:lstStyle/>
          <a:p>
            <a:r>
              <a:rPr lang="en-US" dirty="0"/>
              <a:t>Final Project Data Analysis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A3E03A-CAD6-994B-A032-B332EC1A64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70688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Olivia Grill </a:t>
            </a:r>
          </a:p>
          <a:p>
            <a:r>
              <a:rPr lang="en-US" dirty="0"/>
              <a:t>American Public University System</a:t>
            </a:r>
          </a:p>
          <a:p>
            <a:r>
              <a:rPr lang="en-US" dirty="0"/>
              <a:t>Math239:Data Analysis </a:t>
            </a:r>
          </a:p>
          <a:p>
            <a:r>
              <a:rPr lang="en-US" dirty="0"/>
              <a:t>Professor Anne Geraci</a:t>
            </a:r>
          </a:p>
          <a:p>
            <a:r>
              <a:rPr lang="en-US" dirty="0"/>
              <a:t>March 28</a:t>
            </a:r>
            <a:r>
              <a:rPr lang="en-US" baseline="30000" dirty="0"/>
              <a:t>th</a:t>
            </a:r>
            <a:r>
              <a:rPr lang="en-US" dirty="0"/>
              <a:t>, 2021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9165DC1-4FE9-A74E-BCE5-E3568DA38D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9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854"/>
    </mc:Choice>
    <mc:Fallback xmlns="">
      <p:transition spd="slow" advTm="818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4BA2A3DF-D01A-B443-B600-AD2A80F309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1494353"/>
              </p:ext>
            </p:extLst>
          </p:nvPr>
        </p:nvGraphicFramePr>
        <p:xfrm>
          <a:off x="950615" y="1168399"/>
          <a:ext cx="9571003" cy="3378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582">
                  <a:extLst>
                    <a:ext uri="{9D8B030D-6E8A-4147-A177-3AD203B41FA5}">
                      <a16:colId xmlns:a16="http://schemas.microsoft.com/office/drawing/2014/main" val="2592835946"/>
                    </a:ext>
                  </a:extLst>
                </a:gridCol>
                <a:gridCol w="1791582">
                  <a:extLst>
                    <a:ext uri="{9D8B030D-6E8A-4147-A177-3AD203B41FA5}">
                      <a16:colId xmlns:a16="http://schemas.microsoft.com/office/drawing/2014/main" val="3448561693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2476385413"/>
                    </a:ext>
                  </a:extLst>
                </a:gridCol>
                <a:gridCol w="1791582">
                  <a:extLst>
                    <a:ext uri="{9D8B030D-6E8A-4147-A177-3AD203B41FA5}">
                      <a16:colId xmlns:a16="http://schemas.microsoft.com/office/drawing/2014/main" val="2359452503"/>
                    </a:ext>
                  </a:extLst>
                </a:gridCol>
                <a:gridCol w="1791582">
                  <a:extLst>
                    <a:ext uri="{9D8B030D-6E8A-4147-A177-3AD203B41FA5}">
                      <a16:colId xmlns:a16="http://schemas.microsoft.com/office/drawing/2014/main" val="3229853768"/>
                    </a:ext>
                  </a:extLst>
                </a:gridCol>
                <a:gridCol w="1791582">
                  <a:extLst>
                    <a:ext uri="{9D8B030D-6E8A-4147-A177-3AD203B41FA5}">
                      <a16:colId xmlns:a16="http://schemas.microsoft.com/office/drawing/2014/main" val="363742392"/>
                    </a:ext>
                  </a:extLst>
                </a:gridCol>
              </a:tblGrid>
              <a:tr h="491067">
                <a:tc>
                  <a:txBody>
                    <a:bodyPr/>
                    <a:lstStyle/>
                    <a:p>
                      <a:r>
                        <a:rPr lang="en-US" dirty="0"/>
                        <a:t>Gender    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665411"/>
                  </a:ext>
                </a:extLst>
              </a:tr>
              <a:tr h="1443567">
                <a:tc>
                  <a:txBody>
                    <a:bodyPr/>
                    <a:lstStyle/>
                    <a:p>
                      <a:r>
                        <a:rPr lang="en-US" dirty="0"/>
                        <a:t>Female    112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07763"/>
                  </a:ext>
                </a:extLst>
              </a:tr>
              <a:tr h="1443567">
                <a:tc>
                  <a:txBody>
                    <a:bodyPr/>
                    <a:lstStyle/>
                    <a:p>
                      <a:r>
                        <a:rPr lang="en-US" dirty="0"/>
                        <a:t>Male       114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180.225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55885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2FCADD8-3569-0041-ADAE-A6EA74D4FE43}"/>
              </a:ext>
            </a:extLst>
          </p:cNvPr>
          <p:cNvSpPr txBox="1"/>
          <p:nvPr/>
        </p:nvSpPr>
        <p:spPr>
          <a:xfrm>
            <a:off x="4406328" y="425302"/>
            <a:ext cx="3704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Interquartile Range 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09D773D-D3C9-DD45-97C8-D8D3C20BC7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365"/>
    </mc:Choice>
    <mc:Fallback xmlns="">
      <p:transition spd="slow" advTm="246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29DA4FE-2F97-1F47-8077-B91B259580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8468081"/>
              </p:ext>
            </p:extLst>
          </p:nvPr>
        </p:nvGraphicFramePr>
        <p:xfrm>
          <a:off x="451213" y="2120899"/>
          <a:ext cx="11122025" cy="23235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4405">
                  <a:extLst>
                    <a:ext uri="{9D8B030D-6E8A-4147-A177-3AD203B41FA5}">
                      <a16:colId xmlns:a16="http://schemas.microsoft.com/office/drawing/2014/main" val="3261720568"/>
                    </a:ext>
                  </a:extLst>
                </a:gridCol>
                <a:gridCol w="2224405">
                  <a:extLst>
                    <a:ext uri="{9D8B030D-6E8A-4147-A177-3AD203B41FA5}">
                      <a16:colId xmlns:a16="http://schemas.microsoft.com/office/drawing/2014/main" val="2441219250"/>
                    </a:ext>
                  </a:extLst>
                </a:gridCol>
                <a:gridCol w="2224405">
                  <a:extLst>
                    <a:ext uri="{9D8B030D-6E8A-4147-A177-3AD203B41FA5}">
                      <a16:colId xmlns:a16="http://schemas.microsoft.com/office/drawing/2014/main" val="2140871144"/>
                    </a:ext>
                  </a:extLst>
                </a:gridCol>
                <a:gridCol w="2224405">
                  <a:extLst>
                    <a:ext uri="{9D8B030D-6E8A-4147-A177-3AD203B41FA5}">
                      <a16:colId xmlns:a16="http://schemas.microsoft.com/office/drawing/2014/main" val="663061419"/>
                    </a:ext>
                  </a:extLst>
                </a:gridCol>
                <a:gridCol w="2224405">
                  <a:extLst>
                    <a:ext uri="{9D8B030D-6E8A-4147-A177-3AD203B41FA5}">
                      <a16:colId xmlns:a16="http://schemas.microsoft.com/office/drawing/2014/main" val="1664363156"/>
                    </a:ext>
                  </a:extLst>
                </a:gridCol>
              </a:tblGrid>
              <a:tr h="887543"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Standard Deviation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Interquartile Range (IQR)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639381"/>
                  </a:ext>
                </a:extLst>
              </a:tr>
              <a:tr h="717983"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161.9134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13.0148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2405127"/>
                  </a:ext>
                </a:extLst>
              </a:tr>
              <a:tr h="717983"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173.4675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11.3990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12.225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89324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D2A85E7-90B5-7048-AB8F-30FDB3FCD077}"/>
              </a:ext>
            </a:extLst>
          </p:cNvPr>
          <p:cNvSpPr txBox="1"/>
          <p:nvPr/>
        </p:nvSpPr>
        <p:spPr>
          <a:xfrm>
            <a:off x="4885383" y="786807"/>
            <a:ext cx="2342892" cy="467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Other Findings 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28850AA-5B5A-2749-A584-64090DA7B7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4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98"/>
    </mc:Choice>
    <mc:Fallback xmlns="">
      <p:transition spd="slow" advTm="12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710EA36-9DF2-5E43-8AAC-9637CBF834AB}"/>
              </a:ext>
            </a:extLst>
          </p:cNvPr>
          <p:cNvSpPr txBox="1"/>
          <p:nvPr/>
        </p:nvSpPr>
        <p:spPr>
          <a:xfrm>
            <a:off x="3608876" y="954754"/>
            <a:ext cx="52436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Outliers</a:t>
            </a:r>
          </a:p>
          <a:p>
            <a:pPr algn="ctr"/>
            <a:r>
              <a:rPr lang="en-US" sz="2400" b="1" dirty="0"/>
              <a:t>[ Q1-IQR(1.5) , Q3+IQR(1.5) 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9AF463-6185-5948-A1E0-980B0492AD75}"/>
              </a:ext>
            </a:extLst>
          </p:cNvPr>
          <p:cNvSpPr txBox="1"/>
          <p:nvPr/>
        </p:nvSpPr>
        <p:spPr>
          <a:xfrm>
            <a:off x="1063256" y="2171283"/>
            <a:ext cx="516742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>
                <a:solidFill>
                  <a:schemeClr val="accent1"/>
                </a:solidFill>
              </a:rPr>
              <a:t>Male </a:t>
            </a:r>
          </a:p>
          <a:p>
            <a:pPr algn="ctr"/>
            <a:endParaRPr lang="en-US" dirty="0"/>
          </a:p>
          <a:p>
            <a:pPr algn="ctr"/>
            <a:r>
              <a:rPr lang="en-US" sz="2000" dirty="0"/>
              <a:t>[168 - 12.225(1.5) , 180.225 + 12.225(1.5)]</a:t>
            </a:r>
          </a:p>
          <a:p>
            <a:pPr algn="ctr"/>
            <a:endParaRPr lang="en-US" sz="2000" dirty="0"/>
          </a:p>
          <a:p>
            <a:pPr algn="ctr"/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IQR = [149.6625 , 198.5625]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7E5219-1BFF-714B-ACA4-7F5FB178FDD6}"/>
              </a:ext>
            </a:extLst>
          </p:cNvPr>
          <p:cNvSpPr txBox="1"/>
          <p:nvPr/>
        </p:nvSpPr>
        <p:spPr>
          <a:xfrm>
            <a:off x="6230679" y="2171283"/>
            <a:ext cx="5443869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>
                <a:solidFill>
                  <a:schemeClr val="accent1"/>
                </a:solidFill>
              </a:rPr>
              <a:t>Female </a:t>
            </a:r>
          </a:p>
          <a:p>
            <a:pPr algn="ctr"/>
            <a:endParaRPr lang="en-US" dirty="0"/>
          </a:p>
          <a:p>
            <a:pPr algn="ctr"/>
            <a:r>
              <a:rPr lang="en-US" sz="2000" dirty="0"/>
              <a:t>[ 157- 11(1.5) , 168 + 11(1.5) ]</a:t>
            </a:r>
          </a:p>
          <a:p>
            <a:pPr algn="ctr"/>
            <a:endParaRPr lang="en-US" sz="2000" dirty="0"/>
          </a:p>
          <a:p>
            <a:pPr algn="ctr"/>
            <a:r>
              <a:rPr lang="en-US" sz="2400" dirty="0">
                <a:solidFill>
                  <a:schemeClr val="bg2">
                    <a:lumMod val="25000"/>
                  </a:schemeClr>
                </a:solidFill>
              </a:rPr>
              <a:t>IQR= [140.5 , 184.5]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8977C04-B949-D848-8D26-8AA67BF4DE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5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51"/>
    </mc:Choice>
    <mc:Fallback xmlns="">
      <p:transition spd="slow" advTm="103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1988D5-3DBD-C24E-B681-90ADE8A37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01" y="-423334"/>
            <a:ext cx="7281334" cy="7281334"/>
          </a:xfr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58C09FC-08DA-9C4A-98A8-6C584DE5E0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4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35"/>
    </mc:Choice>
    <mc:Fallback xmlns="">
      <p:transition spd="slow" advTm="18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ED583E-20E6-2448-BC42-41B32707A9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461104"/>
            <a:ext cx="5689600" cy="5623054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98311B5-D62E-A342-9348-26E73EA702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015" y="373063"/>
            <a:ext cx="5741833" cy="5799137"/>
          </a:xfr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AE2BB96-FEDD-204D-945B-9B06FAF99C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43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60"/>
    </mc:Choice>
    <mc:Fallback xmlns="">
      <p:transition spd="slow" advTm="42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0D28B6-AB55-D645-BFC5-587E834CFE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868" y="0"/>
            <a:ext cx="6984058" cy="687493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DF9BF6-883C-C544-A90A-582A223C482F}"/>
              </a:ext>
            </a:extLst>
          </p:cNvPr>
          <p:cNvSpPr txBox="1"/>
          <p:nvPr/>
        </p:nvSpPr>
        <p:spPr>
          <a:xfrm>
            <a:off x="9557926" y="3114300"/>
            <a:ext cx="1531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Blue-Male</a:t>
            </a:r>
          </a:p>
          <a:p>
            <a:r>
              <a:rPr lang="en-US" dirty="0"/>
              <a:t>Pink-Female 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F745475-DB6F-8C47-9E6B-2D670F6BA2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00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62"/>
    </mc:Choice>
    <mc:Fallback xmlns="">
      <p:transition spd="slow" advTm="141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6F0B1B-9157-A644-99D3-1F8597993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686" y="571500"/>
            <a:ext cx="5634103" cy="5600700"/>
          </a:xfr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3D4271F-2B53-7C4C-9A89-971A07ADE4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6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179"/>
    </mc:Choice>
    <mc:Fallback xmlns="">
      <p:transition spd="slow" advTm="521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363A98D-84AE-854D-9EB1-D35E7BF9D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58" y="0"/>
            <a:ext cx="11046442" cy="6858000"/>
          </a:xfr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A3A3FE0-5258-6347-B35A-B943FF1541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0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41"/>
    </mc:Choice>
    <mc:Fallback xmlns="">
      <p:transition spd="slow" advTm="186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Wood Type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C6AE0645-98FF-411B-B0E9-59ABD78A0C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{B227FB98-AC19-474F-BD2A-51F5FFBF52EC}tf10001070</Template>
  <TotalTime>138</TotalTime>
  <Words>127</Words>
  <Application>Microsoft Macintosh PowerPoint</Application>
  <PresentationFormat>Widescreen</PresentationFormat>
  <Paragraphs>64</Paragraphs>
  <Slides>9</Slides>
  <Notes>9</Notes>
  <HiddenSlides>0</HiddenSlides>
  <MMClips>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Calibri</vt:lpstr>
      <vt:lpstr>Georgia</vt:lpstr>
      <vt:lpstr>Rockwell Extra Bold</vt:lpstr>
      <vt:lpstr>Trebuchet MS</vt:lpstr>
      <vt:lpstr>Wingdings</vt:lpstr>
      <vt:lpstr>Wood Type</vt:lpstr>
      <vt:lpstr>Final Project Data Analysis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Data Analysis </dc:title>
  <dc:creator/>
  <cp:lastModifiedBy/>
  <cp:revision>10</cp:revision>
  <dcterms:created xsi:type="dcterms:W3CDTF">2021-03-17T20:45:15Z</dcterms:created>
  <dcterms:modified xsi:type="dcterms:W3CDTF">2021-04-30T19:51:28Z</dcterms:modified>
</cp:coreProperties>
</file>